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4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04" r:id="rId39"/>
    <p:sldId id="293" r:id="rId40"/>
    <p:sldId id="305" r:id="rId41"/>
    <p:sldId id="307" r:id="rId42"/>
    <p:sldId id="306" r:id="rId43"/>
    <p:sldId id="299" r:id="rId44"/>
    <p:sldId id="308" r:id="rId45"/>
    <p:sldId id="301" r:id="rId46"/>
    <p:sldId id="311" r:id="rId47"/>
    <p:sldId id="300" r:id="rId48"/>
    <p:sldId id="309" r:id="rId49"/>
    <p:sldId id="310" r:id="rId50"/>
    <p:sldId id="313" r:id="rId51"/>
    <p:sldId id="302" r:id="rId52"/>
    <p:sldId id="315" r:id="rId53"/>
    <p:sldId id="316" r:id="rId54"/>
    <p:sldId id="303" r:id="rId55"/>
    <p:sldId id="31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dotnet/standard/microservices-architecture/" TargetMode="External"/><Relationship Id="rId4" Type="http://schemas.openxmlformats.org/officeDocument/2006/relationships/hyperlink" Target="http://bit.ly/ms-demo-do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464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63172"/>
            <a:ext cx="5666232" cy="2969895"/>
          </a:xfrm>
        </p:spPr>
        <p:txBody>
          <a:bodyPr>
            <a:normAutofit/>
          </a:bodyPr>
          <a:lstStyle/>
          <a:p>
            <a:r>
              <a:rPr lang="en-US" dirty="0"/>
              <a:t>Message Broker (e.g. RabbitMQ):</a:t>
            </a:r>
          </a:p>
          <a:p>
            <a:r>
              <a:rPr lang="en-US" dirty="0"/>
              <a:t>Ordered delivery (FIFO)</a:t>
            </a:r>
          </a:p>
          <a:p>
            <a:r>
              <a:rPr lang="en-US" dirty="0"/>
              <a:t>Messaging services may not be online at the same time.</a:t>
            </a:r>
          </a:p>
          <a:p>
            <a:r>
              <a:rPr lang="en-US" dirty="0"/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2484596" y="2145479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2403529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48" y="2403529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99" y="2393484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0" y="2393484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1" y="2393484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38186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83820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2111587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5008851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0832"/>
            <a:ext cx="8207406" cy="2597686"/>
          </a:xfrm>
        </p:spPr>
        <p:txBody>
          <a:bodyPr>
            <a:normAutofit/>
          </a:bodyPr>
          <a:lstStyle/>
          <a:p>
            <a:r>
              <a:rPr lang="en-US" dirty="0"/>
              <a:t>Publish messages to a topic</a:t>
            </a:r>
          </a:p>
          <a:p>
            <a:r>
              <a:rPr lang="en-US" dirty="0"/>
              <a:t>Multiple services may subscribe to same topic</a:t>
            </a:r>
          </a:p>
          <a:p>
            <a:r>
              <a:rPr lang="en-US" dirty="0"/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6521503" y="2577487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04" y="2835537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5" y="2835537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6" y="2825492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57" y="2825492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8" y="2825492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9859034" y="2103862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4590836" y="2577487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64223" y="2953915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43975" y="2480290"/>
            <a:ext cx="815059" cy="348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9855468" y="296027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855467" y="3816151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042191" y="2965388"/>
            <a:ext cx="813277" cy="37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38833" y="3076985"/>
            <a:ext cx="816634" cy="111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ABP Infrastructure</a:t>
            </a:r>
          </a:p>
          <a:p>
            <a:r>
              <a:rPr lang="en-US" dirty="0" err="1"/>
              <a:t>IDistributedEventBus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Directly publish an event</a:t>
            </a:r>
          </a:p>
          <a:p>
            <a:r>
              <a:rPr lang="en-US" dirty="0" err="1"/>
              <a:t>AggregateRoot.AddDistributedEvent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Publish event on save/update</a:t>
            </a:r>
          </a:p>
          <a:p>
            <a:r>
              <a:rPr lang="en-US" dirty="0"/>
              <a:t>Automatic Events</a:t>
            </a:r>
          </a:p>
          <a:p>
            <a:pPr lvl="1"/>
            <a:r>
              <a:rPr lang="en-US" dirty="0"/>
              <a:t>On Create, Update &amp; Delete of entities</a:t>
            </a:r>
          </a:p>
          <a:p>
            <a:r>
              <a:rPr lang="en-US" dirty="0" err="1"/>
              <a:t>IDistributedEventHandler</a:t>
            </a:r>
            <a:endParaRPr lang="en-US" dirty="0"/>
          </a:p>
          <a:p>
            <a:pPr lvl="1"/>
            <a:r>
              <a:rPr lang="en-US" dirty="0"/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7398329" y="357471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7398330" y="262886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7398330" y="449771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06" y="342900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448702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263635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9196011" y="3567031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5" y="3515332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10678528" y="41600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9589264" y="2903606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9596942" y="3869771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9596942" y="48062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878212" y="212241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9336948" y="212241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9" y="19766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00" y="212990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878212" y="2793534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9336946" y="2785145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Requirements</a:t>
            </a:r>
          </a:p>
          <a:p>
            <a:r>
              <a:rPr lang="en-US" sz="2400" dirty="0"/>
              <a:t>Blogging has a single </a:t>
            </a:r>
            <a:r>
              <a:rPr lang="en-US" sz="2400" dirty="0" err="1"/>
              <a:t>UserId</a:t>
            </a:r>
            <a:r>
              <a:rPr lang="en-US" sz="2400" dirty="0"/>
              <a:t> and needs to other info (Name, Surname, Email…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 lvl="1"/>
            <a:r>
              <a:rPr lang="en-US" sz="2000" b="1" dirty="0"/>
              <a:t>REST Call</a:t>
            </a:r>
            <a:r>
              <a:rPr lang="en-US" sz="2000" dirty="0"/>
              <a:t>? Can be slow and also leads to a heavy load to the Identity (all services may use it).</a:t>
            </a:r>
          </a:p>
          <a:p>
            <a:r>
              <a:rPr lang="en-US" sz="2400" dirty="0"/>
              <a:t>Blogging service queries all posts and wants to perform a </a:t>
            </a:r>
            <a:r>
              <a:rPr lang="en-US" sz="2400" b="1" dirty="0"/>
              <a:t>join in the database </a:t>
            </a:r>
            <a:r>
              <a:rPr lang="en-US" sz="2400" dirty="0"/>
              <a:t>for a fast result.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838200" y="2686682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6965724" y="2686682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32" y="25222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476" y="2694175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838201" y="3357800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6965722" y="3349411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3518228" y="3357800"/>
            <a:ext cx="2458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BlogUsers</a:t>
            </a:r>
            <a:r>
              <a:rPr lang="en-US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2905365" y="3842328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2761211" y="40502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838200" y="1746811"/>
            <a:ext cx="8743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a </a:t>
            </a:r>
            <a:r>
              <a:rPr lang="en-US" sz="2800" b="1" dirty="0"/>
              <a:t>local users collection </a:t>
            </a:r>
            <a:r>
              <a:rPr lang="en-US" sz="2800" dirty="0"/>
              <a:t>with only the </a:t>
            </a:r>
            <a:r>
              <a:rPr lang="en-US" sz="2800" b="1" dirty="0"/>
              <a:t>fields needed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387435" y="258629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29944" y="2586298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26013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533" y="278949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064489" y="3411711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064489" y="2586298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29944" y="3454251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05545" y="4924777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92" y="4974266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445891" y="510450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23636" y="2336800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389090" y="2336800"/>
            <a:ext cx="4082473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923636" y="18093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9310254" y="180935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18690" y="2789498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08963" y="2789498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342971" y="2992698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25253" y="3949501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86017" y="3680606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29944" y="3860651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173699" y="430565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375619" y="4391177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377708" y="247378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5353445" y="3096257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749539" y="3338643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00455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of </a:t>
            </a:r>
            <a:r>
              <a:rPr lang="en-US" b="1" dirty="0"/>
              <a:t>giving permission to a user or client</a:t>
            </a:r>
            <a:r>
              <a:rPr lang="en-US" dirty="0"/>
              <a:t> to perform specific actions in the system.</a:t>
            </a:r>
          </a:p>
          <a:p>
            <a:pPr lvl="1"/>
            <a:r>
              <a:rPr lang="en-US" dirty="0"/>
              <a:t>Examples: “Create a product”, “Show a report”, “Delete a user”…</a:t>
            </a:r>
          </a:p>
          <a:p>
            <a:r>
              <a:rPr lang="en-US" dirty="0"/>
              <a:t>Permissions are </a:t>
            </a:r>
            <a:r>
              <a:rPr lang="en-US" b="1" dirty="0"/>
              <a:t>not stored</a:t>
            </a:r>
            <a:r>
              <a:rPr lang="en-US" dirty="0"/>
              <a:t> in the access token!</a:t>
            </a:r>
          </a:p>
          <a:p>
            <a:pPr lvl="1"/>
            <a:r>
              <a:rPr lang="en-US" dirty="0"/>
              <a:t>Access tokens are sent in </a:t>
            </a:r>
            <a:r>
              <a:rPr lang="en-US" b="1" dirty="0"/>
              <a:t>every request</a:t>
            </a:r>
            <a:r>
              <a:rPr lang="en-US" dirty="0"/>
              <a:t>, so we want to keep it small</a:t>
            </a:r>
          </a:p>
          <a:p>
            <a:pPr lvl="1"/>
            <a:r>
              <a:rPr lang="en-US" dirty="0"/>
              <a:t>Access tokens have relatively </a:t>
            </a:r>
            <a:r>
              <a:rPr lang="en-US" b="1" dirty="0"/>
              <a:t>long lifetime</a:t>
            </a:r>
            <a:r>
              <a:rPr lang="en-US" dirty="0"/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59" y="2915226"/>
            <a:ext cx="9696583" cy="3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99" y="2788323"/>
            <a:ext cx="7711066" cy="37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1" y="2879291"/>
            <a:ext cx="6816110" cy="2477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39285-2B74-4B3D-BAF7-E394B7F6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5357000"/>
            <a:ext cx="6229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33601" y="2634264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19558" y="2634264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386409" y="4784526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3947866" y="47845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885885" y="4207902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885886" y="303113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885886" y="513089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02615" y="2080591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62" y="4062184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5120207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303862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31" y="2110670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58" y="48015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8970767" y="4081016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87397" y="517603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850556" y="4484739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850556" y="5061363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13205" y="5061363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34084" y="3421083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079473" y="3415353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091748" y="499140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5980579" y="518875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43674" y="427953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084500" y="3307524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089503" y="450295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076300" y="542155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08403" y="446818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37881" y="533819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37880" y="324382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95" y="1814801"/>
            <a:ext cx="5725968" cy="43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8525396" y="5679940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538" y="5729429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10584037" y="5859670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11" y="5276245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6961047" y="4722572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8251188" y="5276245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6823943" y="5276245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11" y="1666203"/>
            <a:ext cx="95250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u="sng" dirty="0"/>
              <a:t>Solution 1</a:t>
            </a:r>
            <a:r>
              <a:rPr lang="en-US" dirty="0"/>
              <a:t>: Use </a:t>
            </a:r>
            <a:r>
              <a:rPr lang="en-US" b="1" dirty="0"/>
              <a:t>CQRS &amp; Event Sourcing</a:t>
            </a:r>
            <a:r>
              <a:rPr lang="en-US" dirty="0"/>
              <a:t> architecture which naturally solves this problem, but it has additional costs.</a:t>
            </a:r>
          </a:p>
          <a:p>
            <a:r>
              <a:rPr lang="en-US" b="1" u="sng" dirty="0"/>
              <a:t>Solution 2</a:t>
            </a:r>
            <a:r>
              <a:rPr lang="en-US" dirty="0"/>
              <a:t>: Save the event to the main database, in the same transaction with the entity insert, then publish the event by a </a:t>
            </a:r>
            <a:r>
              <a:rPr lang="en-US" b="1" dirty="0"/>
              <a:t>background task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2907576" y="4038285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3" y="4470668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416400" y="542191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7652716" y="5331044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858" y="5380533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9711357" y="5510774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1916735" y="4444685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5937928" y="5607881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014932" y="5286982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096000" y="5607880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2564812" y="4704083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1925690" y="5440453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7968" cy="4351338"/>
          </a:xfrm>
        </p:spPr>
        <p:txBody>
          <a:bodyPr/>
          <a:lstStyle/>
          <a:p>
            <a:r>
              <a:rPr lang="en-US" b="1" dirty="0" err="1"/>
              <a:t>Serilog</a:t>
            </a:r>
            <a:r>
              <a:rPr lang="en-US" dirty="0"/>
              <a:t>: A powerful dotnet </a:t>
            </a:r>
            <a:r>
              <a:rPr lang="en-US" b="1" dirty="0"/>
              <a:t>logging </a:t>
            </a:r>
            <a:r>
              <a:rPr lang="en-US" dirty="0"/>
              <a:t>library that can write logs to various of destinations including Elasticsearch</a:t>
            </a:r>
          </a:p>
          <a:p>
            <a:r>
              <a:rPr lang="en-US" b="1" dirty="0"/>
              <a:t>Elasticsearch</a:t>
            </a:r>
            <a:r>
              <a:rPr lang="en-US" dirty="0"/>
              <a:t>: A distributed, RESTful </a:t>
            </a:r>
            <a:r>
              <a:rPr lang="en-US" b="1" dirty="0"/>
              <a:t>search and analytics engine</a:t>
            </a:r>
          </a:p>
          <a:p>
            <a:r>
              <a:rPr lang="en-US" b="1" dirty="0"/>
              <a:t>Kibana UI</a:t>
            </a:r>
            <a:r>
              <a:rPr lang="en-US" dirty="0"/>
              <a:t>: </a:t>
            </a:r>
            <a:r>
              <a:rPr lang="en-US" b="1" dirty="0"/>
              <a:t>Visualizer</a:t>
            </a:r>
            <a:r>
              <a:rPr lang="en-US" dirty="0"/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6639776" y="3083638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75" y="3088460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9204376" y="3083637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207" y="3036575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6639776" y="1913699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852880" y="1913699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9065984" y="1913699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10279088" y="1901436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7173175" y="2265843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7591947" y="2265843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7743539" y="2265843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131405" y="2253580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838388" y="3429000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76" y="3943435"/>
            <a:ext cx="4714024" cy="26398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4509"/>
            <a:ext cx="9923321" cy="3819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838200" y="1806766"/>
            <a:ext cx="8664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Running on Docker Containers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DB925D-2569-414B-BB97-5848F0B47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framework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Source code of the demo solution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Documentation of the source code 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Microsoft - .NET Microservices: Architecture for Containerized .NET Applications</a:t>
            </a:r>
            <a:br>
              <a:rPr lang="en-US" dirty="0"/>
            </a:br>
            <a:r>
              <a:rPr lang="en-US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https://docs.microsoft.com/en-us/dotnet/standard/microservices-architecture/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014" y="2875670"/>
            <a:ext cx="6862583" cy="30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55" y="2282559"/>
            <a:ext cx="4684550" cy="3982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838200" y="1463403"/>
            <a:ext cx="8727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https://abp.io/documents/abp/latest/Best-Practices/Index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Challenges of distributed / microservice architecture;</a:t>
            </a:r>
          </a:p>
          <a:p>
            <a:pPr lvl="1"/>
            <a:r>
              <a:rPr lang="en-US" dirty="0"/>
              <a:t>Communication, transactions, data hiding/sharing/synchronizing, security, network/service downs…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Authentication, authorization &amp; permission system</a:t>
            </a:r>
          </a:p>
          <a:p>
            <a:pPr lvl="1"/>
            <a:r>
              <a:rPr lang="en-US" dirty="0"/>
              <a:t>API Gateways &amp; Ocelot library, Backend for Frontend pattern</a:t>
            </a:r>
          </a:p>
          <a:p>
            <a:pPr lvl="1"/>
            <a:r>
              <a:rPr lang="en-US" dirty="0"/>
              <a:t>Inter-microservice communication</a:t>
            </a:r>
          </a:p>
          <a:p>
            <a:pPr lvl="2"/>
            <a:r>
              <a:rPr lang="en-US" dirty="0"/>
              <a:t>REST API Calls &amp; Dynamic C# API Proxies</a:t>
            </a:r>
          </a:p>
          <a:p>
            <a:pPr lvl="2"/>
            <a:r>
              <a:rPr lang="en-US" dirty="0"/>
              <a:t>Messaging &amp; Event Bus, transactional event publishing problem</a:t>
            </a:r>
          </a:p>
          <a:p>
            <a:pPr lvl="2"/>
            <a:r>
              <a:rPr lang="en-US" dirty="0"/>
              <a:t>Managing access tokens &amp; Re-authentication</a:t>
            </a:r>
          </a:p>
          <a:p>
            <a:pPr lvl="1"/>
            <a:r>
              <a:rPr lang="en-US" dirty="0"/>
              <a:t>Data duplication, synchronization &amp; lookup</a:t>
            </a:r>
          </a:p>
          <a:p>
            <a:pPr lvl="1"/>
            <a:r>
              <a:rPr lang="en-US" dirty="0"/>
              <a:t>Central logging to Elasticsearch &amp; Kibana UI</a:t>
            </a:r>
          </a:p>
          <a:p>
            <a:pPr lvl="1"/>
            <a:r>
              <a:rPr lang="en-US" dirty="0"/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Halil İbrahim Kalkan</a:t>
            </a:r>
          </a:p>
          <a:p>
            <a:r>
              <a:rPr lang="en-US" dirty="0"/>
              <a:t>Web: halilibrahimkalkan.com</a:t>
            </a:r>
          </a:p>
          <a:p>
            <a:r>
              <a:rPr lang="en-US" dirty="0" err="1"/>
              <a:t>Github</a:t>
            </a:r>
            <a:r>
              <a:rPr lang="en-US" dirty="0"/>
              <a:t>: @hikalkan</a:t>
            </a:r>
          </a:p>
          <a:p>
            <a:r>
              <a:rPr lang="en-US" dirty="0"/>
              <a:t>Twitter: @</a:t>
            </a:r>
            <a:r>
              <a:rPr lang="en-US" dirty="0" err="1"/>
              <a:t>hibrahimkalkan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7200" dirty="0"/>
              <a:t>QUESTIONS???</a:t>
            </a:r>
          </a:p>
        </p:txBody>
      </p:sp>
      <p:pic>
        <p:nvPicPr>
          <p:cNvPr id="2050" name="Picture 2" descr="https://avatars3.githubusercontent.com/u/1210527?s=460&amp;v=4">
            <a:extLst>
              <a:ext uri="{FF2B5EF4-FFF2-40B4-BE49-F238E27FC236}">
                <a16:creationId xmlns:a16="http://schemas.microsoft.com/office/drawing/2014/main" id="{E1145729-0E7D-41E6-98A1-9C73987D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686" y="1238250"/>
            <a:ext cx="438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033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https://docs.microsoft.com/en-us/dotnet/standard/microservices-architecture/</a:t>
            </a:r>
          </a:p>
          <a:p>
            <a:r>
              <a:rPr lang="en-US" dirty="0">
                <a:hlinkClick r:id="rId2"/>
              </a:rPr>
              <a:t>https://microservices.io</a:t>
            </a:r>
            <a:endParaRPr lang="en-US" dirty="0"/>
          </a:p>
          <a:p>
            <a:r>
              <a:rPr lang="en-US" dirty="0">
                <a:hlinkClick r:id="rId3"/>
              </a:rPr>
              <a:t>https://crosp.net/blog/software-architecture/clean-architecture-part-1-databse-vs-domain/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1746</Words>
  <Application>Microsoft Office PowerPoint</Application>
  <PresentationFormat>Widescreen</PresentationFormat>
  <Paragraphs>442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Dynamic C# API Proxies</vt:lpstr>
      <vt:lpstr>Part-II: The Implementation Asynchronous Communication / Messaging</vt:lpstr>
      <vt:lpstr>Part-II: The Implementation Asynchronous Communication / Pub-Sub Msg</vt:lpstr>
      <vt:lpstr>Part-II: The Implementation Asynchronous Communication / Event Bus</vt:lpstr>
      <vt:lpstr>Part-II: The Implementation Asynchronous Communication / Event Bus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Service-to-Service Calls / Access Tokens</vt:lpstr>
      <vt:lpstr>Part-II: The Implementation Service-to-Service Calls / Access Tokens</vt:lpstr>
      <vt:lpstr>Part-II: The Implementation Transaction Problem on Publishing Events</vt:lpstr>
      <vt:lpstr>Part-II: The Implementation Transaction Problem on Publishing Events</vt:lpstr>
      <vt:lpstr>Part-II: The Implementation Central Logging to Elasticsearch &amp; Kibana UI</vt:lpstr>
      <vt:lpstr>Part-II: The Implementation Central Logging to Elasticsearch &amp; Kibana UI</vt:lpstr>
      <vt:lpstr>Part-II: The Implementation Central Logging to Elasticsearch &amp; Kibana UI</vt:lpstr>
      <vt:lpstr>Part-II: The Implementation Running on Docker Containers</vt:lpstr>
      <vt:lpstr>Further Learning / Resources</vt:lpstr>
      <vt:lpstr>Further Learning / Resources</vt:lpstr>
      <vt:lpstr>Summary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142</cp:revision>
  <dcterms:created xsi:type="dcterms:W3CDTF">2019-02-25T13:56:54Z</dcterms:created>
  <dcterms:modified xsi:type="dcterms:W3CDTF">2019-03-01T11:26:53Z</dcterms:modified>
</cp:coreProperties>
</file>